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14" d="100"/>
          <a:sy n="214" d="100"/>
        </p:scale>
        <p:origin x="-2280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0" Type="http://schemas.openxmlformats.org/officeDocument/2006/relationships/image" Target="../media/image10.emf"/><Relationship Id="rId11" Type="http://schemas.openxmlformats.org/officeDocument/2006/relationships/image" Target="../media/image11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ECD-FDB7-414C-9355-CDE34F9C052D}" type="datetimeFigureOut">
              <a:rPr lang="de-DE" smtClean="0"/>
              <a:t>05.02.15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51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ECD-FDB7-414C-9355-CDE34F9C052D}" type="datetimeFigureOut">
              <a:rPr lang="de-DE" smtClean="0"/>
              <a:t>05.02.15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03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ECD-FDB7-414C-9355-CDE34F9C052D}" type="datetimeFigureOut">
              <a:rPr lang="de-DE" smtClean="0"/>
              <a:t>05.02.15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22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ECD-FDB7-414C-9355-CDE34F9C052D}" type="datetimeFigureOut">
              <a:rPr lang="de-DE" smtClean="0"/>
              <a:t>05.02.15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785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ECD-FDB7-414C-9355-CDE34F9C052D}" type="datetimeFigureOut">
              <a:rPr lang="de-DE" smtClean="0"/>
              <a:t>05.02.15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92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ECD-FDB7-414C-9355-CDE34F9C052D}" type="datetimeFigureOut">
              <a:rPr lang="de-DE" smtClean="0"/>
              <a:t>05.02.15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266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ECD-FDB7-414C-9355-CDE34F9C052D}" type="datetimeFigureOut">
              <a:rPr lang="de-DE" smtClean="0"/>
              <a:t>05.02.15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910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ECD-FDB7-414C-9355-CDE34F9C052D}" type="datetimeFigureOut">
              <a:rPr lang="de-DE" smtClean="0"/>
              <a:t>05.02.15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5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ECD-FDB7-414C-9355-CDE34F9C052D}" type="datetimeFigureOut">
              <a:rPr lang="de-DE" smtClean="0"/>
              <a:t>05.02.15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65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ECD-FDB7-414C-9355-CDE34F9C052D}" type="datetimeFigureOut">
              <a:rPr lang="de-DE" smtClean="0"/>
              <a:t>05.02.15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79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ECD-FDB7-414C-9355-CDE34F9C052D}" type="datetimeFigureOut">
              <a:rPr lang="de-DE" smtClean="0"/>
              <a:t>05.02.15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77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D7ECD-FDB7-414C-9355-CDE34F9C052D}" type="datetimeFigureOut">
              <a:rPr lang="de-DE" smtClean="0"/>
              <a:t>05.02.15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31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emf"/><Relationship Id="rId14" Type="http://schemas.openxmlformats.org/officeDocument/2006/relationships/image" Target="../media/image15.png"/><Relationship Id="rId15" Type="http://schemas.openxmlformats.org/officeDocument/2006/relationships/image" Target="../media/image16.jpg"/><Relationship Id="rId16" Type="http://schemas.openxmlformats.org/officeDocument/2006/relationships/image" Target="../media/image17.jpg"/><Relationship Id="rId17" Type="http://schemas.openxmlformats.org/officeDocument/2006/relationships/image" Target="../media/image18.jpg"/><Relationship Id="rId18" Type="http://schemas.openxmlformats.org/officeDocument/2006/relationships/image" Target="../media/image19.gif"/><Relationship Id="rId19" Type="http://schemas.openxmlformats.org/officeDocument/2006/relationships/image" Target="../media/image20.jpg"/><Relationship Id="rId50" Type="http://schemas.openxmlformats.org/officeDocument/2006/relationships/image" Target="../media/image39.jpg"/><Relationship Id="rId51" Type="http://schemas.openxmlformats.org/officeDocument/2006/relationships/oleObject" Target="../embeddings/oleObject11.bin"/><Relationship Id="rId52" Type="http://schemas.openxmlformats.org/officeDocument/2006/relationships/image" Target="../media/image11.emf"/><Relationship Id="rId53" Type="http://schemas.openxmlformats.org/officeDocument/2006/relationships/image" Target="../media/image40.png"/><Relationship Id="rId54" Type="http://schemas.openxmlformats.org/officeDocument/2006/relationships/image" Target="../media/image41.jpg"/><Relationship Id="rId55" Type="http://schemas.openxmlformats.org/officeDocument/2006/relationships/image" Target="../media/image42.png"/><Relationship Id="rId40" Type="http://schemas.openxmlformats.org/officeDocument/2006/relationships/image" Target="../media/image33.jpg"/><Relationship Id="rId41" Type="http://schemas.openxmlformats.org/officeDocument/2006/relationships/image" Target="../media/image34.gif"/><Relationship Id="rId42" Type="http://schemas.openxmlformats.org/officeDocument/2006/relationships/oleObject" Target="../embeddings/oleObject9.bin"/><Relationship Id="rId43" Type="http://schemas.openxmlformats.org/officeDocument/2006/relationships/image" Target="../media/image9.emf"/><Relationship Id="rId44" Type="http://schemas.openxmlformats.org/officeDocument/2006/relationships/image" Target="../media/image35.gif"/><Relationship Id="rId45" Type="http://schemas.openxmlformats.org/officeDocument/2006/relationships/image" Target="../media/image36.gif"/><Relationship Id="rId46" Type="http://schemas.openxmlformats.org/officeDocument/2006/relationships/image" Target="../media/image37.jpg"/><Relationship Id="rId47" Type="http://schemas.openxmlformats.org/officeDocument/2006/relationships/image" Target="../media/image38.gif"/><Relationship Id="rId48" Type="http://schemas.openxmlformats.org/officeDocument/2006/relationships/oleObject" Target="../embeddings/oleObject10.bin"/><Relationship Id="rId49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Relationship Id="rId9" Type="http://schemas.openxmlformats.org/officeDocument/2006/relationships/image" Target="../media/image12.jpg"/><Relationship Id="rId30" Type="http://schemas.openxmlformats.org/officeDocument/2006/relationships/oleObject" Target="../embeddings/oleObject6.bin"/><Relationship Id="rId31" Type="http://schemas.openxmlformats.org/officeDocument/2006/relationships/image" Target="../media/image6.emf"/><Relationship Id="rId32" Type="http://schemas.openxmlformats.org/officeDocument/2006/relationships/oleObject" Target="../embeddings/oleObject7.bin"/><Relationship Id="rId33" Type="http://schemas.openxmlformats.org/officeDocument/2006/relationships/image" Target="../media/image7.emf"/><Relationship Id="rId34" Type="http://schemas.openxmlformats.org/officeDocument/2006/relationships/oleObject" Target="../embeddings/oleObject8.bin"/><Relationship Id="rId35" Type="http://schemas.openxmlformats.org/officeDocument/2006/relationships/image" Target="../media/image8.emf"/><Relationship Id="rId36" Type="http://schemas.openxmlformats.org/officeDocument/2006/relationships/image" Target="../media/image29.jpg"/><Relationship Id="rId37" Type="http://schemas.openxmlformats.org/officeDocument/2006/relationships/image" Target="../media/image30.png"/><Relationship Id="rId38" Type="http://schemas.openxmlformats.org/officeDocument/2006/relationships/image" Target="../media/image31.png"/><Relationship Id="rId39" Type="http://schemas.openxmlformats.org/officeDocument/2006/relationships/image" Target="../media/image32.jpg"/><Relationship Id="rId20" Type="http://schemas.openxmlformats.org/officeDocument/2006/relationships/image" Target="../media/image21.gif"/><Relationship Id="rId21" Type="http://schemas.openxmlformats.org/officeDocument/2006/relationships/image" Target="../media/image22.gif"/><Relationship Id="rId22" Type="http://schemas.openxmlformats.org/officeDocument/2006/relationships/image" Target="../media/image23.png"/><Relationship Id="rId23" Type="http://schemas.openxmlformats.org/officeDocument/2006/relationships/image" Target="../media/image24.jpg"/><Relationship Id="rId24" Type="http://schemas.openxmlformats.org/officeDocument/2006/relationships/image" Target="../media/image25.gif"/><Relationship Id="rId25" Type="http://schemas.openxmlformats.org/officeDocument/2006/relationships/image" Target="../media/image26.gif"/><Relationship Id="rId26" Type="http://schemas.openxmlformats.org/officeDocument/2006/relationships/image" Target="../media/image27.jpg"/><Relationship Id="rId27" Type="http://schemas.openxmlformats.org/officeDocument/2006/relationships/image" Target="../media/image28.png"/><Relationship Id="rId28" Type="http://schemas.openxmlformats.org/officeDocument/2006/relationships/oleObject" Target="../embeddings/oleObject5.bin"/><Relationship Id="rId29" Type="http://schemas.openxmlformats.org/officeDocument/2006/relationships/image" Target="../media/image5.emf"/><Relationship Id="rId10" Type="http://schemas.openxmlformats.org/officeDocument/2006/relationships/image" Target="../media/image13.jpg"/><Relationship Id="rId11" Type="http://schemas.openxmlformats.org/officeDocument/2006/relationships/image" Target="../media/image14.jpg"/><Relationship Id="rId12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bgerundetes Rechteck 87"/>
          <p:cNvSpPr/>
          <p:nvPr/>
        </p:nvSpPr>
        <p:spPr>
          <a:xfrm>
            <a:off x="6876497" y="1863104"/>
            <a:ext cx="2197168" cy="153140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600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Abgerundetes Rechteck 88"/>
          <p:cNvSpPr/>
          <p:nvPr/>
        </p:nvSpPr>
        <p:spPr>
          <a:xfrm>
            <a:off x="6876497" y="74968"/>
            <a:ext cx="2197168" cy="171130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Abgerundetes Rechteck 104"/>
          <p:cNvSpPr/>
          <p:nvPr/>
        </p:nvSpPr>
        <p:spPr>
          <a:xfrm>
            <a:off x="2347837" y="1786270"/>
            <a:ext cx="2197168" cy="16082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7" name="Objek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976746"/>
              </p:ext>
            </p:extLst>
          </p:nvPr>
        </p:nvGraphicFramePr>
        <p:xfrm>
          <a:off x="10541000" y="5372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1000" y="53721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295527"/>
              </p:ext>
            </p:extLst>
          </p:nvPr>
        </p:nvGraphicFramePr>
        <p:xfrm>
          <a:off x="10541000" y="53594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41000" y="53594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Abgerundetes Rechteck 56"/>
          <p:cNvSpPr/>
          <p:nvPr/>
        </p:nvSpPr>
        <p:spPr>
          <a:xfrm>
            <a:off x="89203" y="74968"/>
            <a:ext cx="2197168" cy="331953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48" name="Objek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262862"/>
              </p:ext>
            </p:extLst>
          </p:nvPr>
        </p:nvGraphicFramePr>
        <p:xfrm>
          <a:off x="10833100" y="56134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"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833100" y="56134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4" name="Bild 133" descr="sonn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49" y="2497946"/>
            <a:ext cx="2095500" cy="2095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1" name="Textfeld 150"/>
          <p:cNvSpPr txBox="1"/>
          <p:nvPr/>
        </p:nvSpPr>
        <p:spPr>
          <a:xfrm>
            <a:off x="89203" y="75821"/>
            <a:ext cx="2197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/>
                <a:cs typeface="Arial"/>
              </a:rPr>
              <a:t>Leuchtstoffröhre</a:t>
            </a:r>
            <a:endParaRPr lang="de-DE" sz="1000" dirty="0">
              <a:latin typeface="Arial"/>
              <a:cs typeface="Arial"/>
            </a:endParaRPr>
          </a:p>
        </p:txBody>
      </p:sp>
      <p:sp>
        <p:nvSpPr>
          <p:cNvPr id="153" name="Textfeld 152"/>
          <p:cNvSpPr txBox="1"/>
          <p:nvPr/>
        </p:nvSpPr>
        <p:spPr>
          <a:xfrm>
            <a:off x="6876497" y="298369"/>
            <a:ext cx="2197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 smtClean="0">
                <a:latin typeface="Arial"/>
                <a:cs typeface="Arial"/>
              </a:rPr>
              <a:t>Versuch:</a:t>
            </a:r>
            <a:r>
              <a:rPr lang="de-DE" sz="800" dirty="0" smtClean="0">
                <a:latin typeface="Arial"/>
                <a:cs typeface="Arial"/>
              </a:rPr>
              <a:t> Resonanzfluoreszenz</a:t>
            </a:r>
            <a:endParaRPr lang="de-DE" sz="800" dirty="0">
              <a:latin typeface="Arial"/>
              <a:cs typeface="Arial"/>
            </a:endParaRPr>
          </a:p>
        </p:txBody>
      </p:sp>
      <p:sp>
        <p:nvSpPr>
          <p:cNvPr id="86" name="Abgerundetes Rechteck 85"/>
          <p:cNvSpPr/>
          <p:nvPr/>
        </p:nvSpPr>
        <p:spPr>
          <a:xfrm>
            <a:off x="2358832" y="74968"/>
            <a:ext cx="2197168" cy="166382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Abgerundetes Rechteck 90"/>
          <p:cNvSpPr/>
          <p:nvPr/>
        </p:nvSpPr>
        <p:spPr>
          <a:xfrm>
            <a:off x="4603478" y="74968"/>
            <a:ext cx="2197168" cy="331953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Abgerundetes Rechteck 99"/>
          <p:cNvSpPr/>
          <p:nvPr/>
        </p:nvSpPr>
        <p:spPr>
          <a:xfrm>
            <a:off x="89202" y="3485382"/>
            <a:ext cx="4466797" cy="331953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Abgerundetes Rechteck 100"/>
          <p:cNvSpPr/>
          <p:nvPr/>
        </p:nvSpPr>
        <p:spPr>
          <a:xfrm>
            <a:off x="4643098" y="3485382"/>
            <a:ext cx="4466797" cy="331953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Textfeld 103"/>
          <p:cNvSpPr txBox="1"/>
          <p:nvPr/>
        </p:nvSpPr>
        <p:spPr>
          <a:xfrm>
            <a:off x="2100909" y="75821"/>
            <a:ext cx="2197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/>
                <a:cs typeface="Arial"/>
              </a:rPr>
              <a:t>LED</a:t>
            </a:r>
            <a:endParaRPr lang="de-DE" sz="1000" dirty="0">
              <a:latin typeface="Arial"/>
              <a:cs typeface="Arial"/>
            </a:endParaRPr>
          </a:p>
        </p:txBody>
      </p:sp>
      <p:sp>
        <p:nvSpPr>
          <p:cNvPr id="107" name="Textfeld 106"/>
          <p:cNvSpPr txBox="1"/>
          <p:nvPr/>
        </p:nvSpPr>
        <p:spPr>
          <a:xfrm>
            <a:off x="4603478" y="74968"/>
            <a:ext cx="2197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/>
                <a:cs typeface="Arial"/>
              </a:rPr>
              <a:t>Laser</a:t>
            </a:r>
            <a:endParaRPr lang="de-DE" sz="1000" dirty="0">
              <a:latin typeface="Arial"/>
              <a:cs typeface="Arial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6876497" y="75821"/>
            <a:ext cx="2197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/>
                <a:cs typeface="Arial"/>
              </a:rPr>
              <a:t>Flamme</a:t>
            </a:r>
            <a:endParaRPr lang="de-DE" sz="1000" dirty="0">
              <a:latin typeface="Arial"/>
              <a:cs typeface="Arial"/>
            </a:endParaRPr>
          </a:p>
        </p:txBody>
      </p:sp>
      <p:sp>
        <p:nvSpPr>
          <p:cNvPr id="109" name="Rechteck 108"/>
          <p:cNvSpPr/>
          <p:nvPr/>
        </p:nvSpPr>
        <p:spPr>
          <a:xfrm>
            <a:off x="3446421" y="3223629"/>
            <a:ext cx="2393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quellen</a:t>
            </a:r>
            <a:endParaRPr lang="de-DE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3" name="Textfeld 112"/>
          <p:cNvSpPr txBox="1"/>
          <p:nvPr/>
        </p:nvSpPr>
        <p:spPr>
          <a:xfrm>
            <a:off x="332529" y="3496703"/>
            <a:ext cx="2197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latin typeface="Arial"/>
                <a:cs typeface="Arial"/>
              </a:rPr>
              <a:t>Atommodelle</a:t>
            </a:r>
            <a:endParaRPr lang="de-DE" sz="1000" dirty="0">
              <a:latin typeface="Arial"/>
              <a:cs typeface="Arial"/>
            </a:endParaRPr>
          </a:p>
        </p:txBody>
      </p:sp>
      <p:sp>
        <p:nvSpPr>
          <p:cNvPr id="114" name="Textfeld 113"/>
          <p:cNvSpPr txBox="1"/>
          <p:nvPr/>
        </p:nvSpPr>
        <p:spPr>
          <a:xfrm>
            <a:off x="5059737" y="3454089"/>
            <a:ext cx="2197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/>
                <a:cs typeface="Arial"/>
              </a:rPr>
              <a:t>Spektralanalyse</a:t>
            </a:r>
            <a:endParaRPr lang="de-DE" sz="1000" dirty="0">
              <a:latin typeface="Arial"/>
              <a:cs typeface="Arial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89203" y="322042"/>
            <a:ext cx="2197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>
                <a:latin typeface="Arial"/>
                <a:cs typeface="Arial"/>
              </a:rPr>
              <a:t>Versuch:</a:t>
            </a:r>
            <a:endParaRPr lang="de-DE" sz="800" dirty="0">
              <a:latin typeface="Arial"/>
              <a:cs typeface="Arial"/>
            </a:endParaRPr>
          </a:p>
          <a:p>
            <a:r>
              <a:rPr lang="de-DE" sz="800" dirty="0" smtClean="0">
                <a:latin typeface="Arial"/>
                <a:cs typeface="Arial"/>
              </a:rPr>
              <a:t>Gasentladung</a:t>
            </a:r>
            <a:endParaRPr lang="de-DE" sz="800" dirty="0">
              <a:latin typeface="Arial"/>
              <a:cs typeface="Arial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89202" y="1863104"/>
            <a:ext cx="2197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>
                <a:latin typeface="Arial"/>
                <a:cs typeface="Arial"/>
              </a:rPr>
              <a:t>Versuch:</a:t>
            </a:r>
            <a:r>
              <a:rPr lang="de-DE" sz="800" dirty="0" smtClean="0">
                <a:latin typeface="Arial"/>
                <a:cs typeface="Arial"/>
              </a:rPr>
              <a:t> Franck-Hertz</a:t>
            </a:r>
            <a:endParaRPr lang="de-DE" sz="800" dirty="0">
              <a:latin typeface="Arial"/>
              <a:cs typeface="Arial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632512" y="4223854"/>
            <a:ext cx="7891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>
                <a:latin typeface="Arial"/>
                <a:cs typeface="Arial"/>
              </a:rPr>
              <a:t>Rutherford</a:t>
            </a:r>
            <a:endParaRPr lang="de-DE" sz="800" dirty="0">
              <a:latin typeface="Arial"/>
              <a:cs typeface="Arial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-43304" y="3737194"/>
            <a:ext cx="177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 smtClean="0">
                <a:latin typeface="Arial"/>
                <a:cs typeface="Arial"/>
              </a:rPr>
              <a:t>Elektron </a:t>
            </a:r>
            <a:r>
              <a:rPr lang="de-DE" sz="800" b="1" dirty="0" smtClean="0">
                <a:latin typeface="Arial"/>
                <a:cs typeface="Arial"/>
              </a:rPr>
              <a:t>im</a:t>
            </a:r>
          </a:p>
          <a:p>
            <a:pPr algn="ctr"/>
            <a:r>
              <a:rPr lang="de-DE" sz="800" b="1" dirty="0" smtClean="0">
                <a:latin typeface="Arial"/>
                <a:cs typeface="Arial"/>
              </a:rPr>
              <a:t>(</a:t>
            </a:r>
            <a:r>
              <a:rPr lang="de-DE" sz="800" b="1" dirty="0" smtClean="0">
                <a:latin typeface="Arial"/>
                <a:cs typeface="Arial"/>
              </a:rPr>
              <a:t>eindimensionalen</a:t>
            </a:r>
            <a:r>
              <a:rPr lang="de-DE" sz="800" b="1" dirty="0" smtClean="0">
                <a:latin typeface="Arial"/>
                <a:cs typeface="Arial"/>
              </a:rPr>
              <a:t>) Potenzialtopf</a:t>
            </a:r>
            <a:endParaRPr lang="de-DE" sz="800" b="1" dirty="0" smtClean="0">
              <a:latin typeface="Arial"/>
              <a:cs typeface="Arial"/>
            </a:endParaRPr>
          </a:p>
          <a:p>
            <a:pPr algn="ctr"/>
            <a:r>
              <a:rPr lang="de-DE" sz="800" dirty="0" smtClean="0">
                <a:latin typeface="Arial"/>
                <a:cs typeface="Arial"/>
              </a:rPr>
              <a:t>(Atom-)Länge </a:t>
            </a:r>
            <a:r>
              <a:rPr lang="de-DE" sz="800" i="1" dirty="0" smtClean="0">
                <a:latin typeface="Arial"/>
                <a:cs typeface="Arial"/>
              </a:rPr>
              <a:t>L</a:t>
            </a:r>
            <a:r>
              <a:rPr lang="de-DE" sz="800" dirty="0" smtClean="0">
                <a:latin typeface="Arial"/>
                <a:cs typeface="Arial"/>
              </a:rPr>
              <a:t> ≈ 10</a:t>
            </a:r>
            <a:r>
              <a:rPr lang="de-DE" sz="800" baseline="30000" dirty="0" smtClean="0">
                <a:latin typeface="Arial"/>
                <a:cs typeface="Arial"/>
              </a:rPr>
              <a:t>-10 </a:t>
            </a:r>
            <a:r>
              <a:rPr lang="de-DE" sz="800" dirty="0" smtClean="0">
                <a:latin typeface="Arial"/>
                <a:cs typeface="Arial"/>
              </a:rPr>
              <a:t>m</a:t>
            </a:r>
            <a:endParaRPr lang="de-DE" sz="800" dirty="0">
              <a:latin typeface="Arial"/>
              <a:cs typeface="Arial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589433" y="3621384"/>
            <a:ext cx="1395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/>
                <a:cs typeface="Arial"/>
              </a:rPr>
              <a:t>k</a:t>
            </a:r>
            <a:r>
              <a:rPr lang="de-DE" sz="800" dirty="0" smtClean="0">
                <a:latin typeface="Arial"/>
                <a:cs typeface="Arial"/>
              </a:rPr>
              <a:t>ontinuierliches Spektrum</a:t>
            </a:r>
          </a:p>
          <a:p>
            <a:r>
              <a:rPr lang="de-DE" sz="800" dirty="0" smtClean="0">
                <a:latin typeface="Arial"/>
                <a:cs typeface="Arial"/>
              </a:rPr>
              <a:t>(bei Flüssigkeiten/Feststoffen):</a:t>
            </a:r>
          </a:p>
          <a:p>
            <a:endParaRPr lang="de-DE" sz="800" dirty="0">
              <a:latin typeface="Arial"/>
              <a:cs typeface="Arial"/>
            </a:endParaRPr>
          </a:p>
          <a:p>
            <a:r>
              <a:rPr lang="de-DE" sz="800" dirty="0" smtClean="0">
                <a:latin typeface="Arial"/>
                <a:cs typeface="Arial"/>
              </a:rPr>
              <a:t>Linienspektrum</a:t>
            </a:r>
          </a:p>
          <a:p>
            <a:r>
              <a:rPr lang="de-DE" sz="800" dirty="0" smtClean="0">
                <a:latin typeface="Arial"/>
                <a:cs typeface="Arial"/>
              </a:rPr>
              <a:t>(</a:t>
            </a:r>
            <a:r>
              <a:rPr lang="de-DE" sz="800" dirty="0">
                <a:latin typeface="Arial"/>
                <a:cs typeface="Arial"/>
              </a:rPr>
              <a:t>b</a:t>
            </a:r>
            <a:r>
              <a:rPr lang="de-DE" sz="800" dirty="0" smtClean="0">
                <a:latin typeface="Arial"/>
                <a:cs typeface="Arial"/>
              </a:rPr>
              <a:t>ei Gasen):</a:t>
            </a:r>
            <a:endParaRPr lang="de-DE" sz="800" dirty="0">
              <a:latin typeface="Arial"/>
              <a:cs typeface="Arial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4643098" y="4406843"/>
            <a:ext cx="20449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/>
                <a:cs typeface="Arial"/>
              </a:rPr>
              <a:t>Wasserstoffspektrum (Balmer-Serie)</a:t>
            </a:r>
            <a:endParaRPr lang="de-DE" sz="800" dirty="0">
              <a:latin typeface="Arial"/>
              <a:cs typeface="Arial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4643097" y="5365756"/>
            <a:ext cx="21575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/>
                <a:cs typeface="Arial"/>
              </a:rPr>
              <a:t>Röntgenröhre und Röntgenspektrum</a:t>
            </a:r>
            <a:endParaRPr lang="de-DE" sz="800" dirty="0">
              <a:latin typeface="Arial"/>
              <a:cs typeface="Arial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7223014" y="4450007"/>
            <a:ext cx="11558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/>
                <a:cs typeface="Arial"/>
              </a:rPr>
              <a:t>Emissionsspektrum</a:t>
            </a:r>
            <a:endParaRPr lang="de-DE" sz="800" dirty="0">
              <a:latin typeface="Arial"/>
              <a:cs typeface="Arial"/>
            </a:endParaRPr>
          </a:p>
        </p:txBody>
      </p:sp>
      <p:pic>
        <p:nvPicPr>
          <p:cNvPr id="2" name="Bild 1" descr="LED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01" y="274057"/>
            <a:ext cx="1027890" cy="839996"/>
          </a:xfrm>
          <a:prstGeom prst="rect">
            <a:avLst/>
          </a:prstGeom>
        </p:spPr>
      </p:pic>
      <p:pic>
        <p:nvPicPr>
          <p:cNvPr id="3" name="Bild 2" descr="LED-h-Versuch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835" y="1139311"/>
            <a:ext cx="1042856" cy="623117"/>
          </a:xfrm>
          <a:prstGeom prst="rect">
            <a:avLst/>
          </a:prstGeom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09444"/>
              </p:ext>
            </p:extLst>
          </p:nvPr>
        </p:nvGraphicFramePr>
        <p:xfrm>
          <a:off x="4235450" y="3374000"/>
          <a:ext cx="673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" name="Equation" r:id="rId12" imgW="673100" imgH="203200" progId="Equation.DSMT4">
                  <p:embed/>
                </p:oleObj>
              </mc:Choice>
              <mc:Fallback>
                <p:oleObj name="Equation" r:id="rId12" imgW="673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35450" y="3374000"/>
                        <a:ext cx="673100" cy="2032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feld 37"/>
          <p:cNvSpPr txBox="1"/>
          <p:nvPr/>
        </p:nvSpPr>
        <p:spPr>
          <a:xfrm>
            <a:off x="4111481" y="3581275"/>
            <a:ext cx="9839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>
                <a:solidFill>
                  <a:srgbClr val="FF0000"/>
                </a:solidFill>
                <a:latin typeface="Arial"/>
                <a:cs typeface="Arial"/>
              </a:rPr>
              <a:t>Quantensprung</a:t>
            </a:r>
            <a:endParaRPr lang="de-DE" sz="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5" name="Bild 4" descr="Rutherfordsches_Atommodell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28" y="3496703"/>
            <a:ext cx="914095" cy="914095"/>
          </a:xfrm>
          <a:prstGeom prst="rect">
            <a:avLst/>
          </a:prstGeom>
        </p:spPr>
      </p:pic>
      <p:pic>
        <p:nvPicPr>
          <p:cNvPr id="6" name="Bild 5" descr="Niels_Bohr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94" y="5855313"/>
            <a:ext cx="567306" cy="802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Bild 6" descr="Ernest_Rutherford_LOC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214" y="3581275"/>
            <a:ext cx="516325" cy="6925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Bild 7" descr="BohrschesAtommodellSerien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394" y="4483847"/>
            <a:ext cx="1300605" cy="1269391"/>
          </a:xfrm>
          <a:prstGeom prst="rect">
            <a:avLst/>
          </a:prstGeom>
        </p:spPr>
      </p:pic>
      <p:pic>
        <p:nvPicPr>
          <p:cNvPr id="10" name="Bild 9" descr="balmer_192.gi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71" y="4665451"/>
            <a:ext cx="1973965" cy="628079"/>
          </a:xfrm>
          <a:prstGeom prst="rect">
            <a:avLst/>
          </a:prstGeom>
        </p:spPr>
      </p:pic>
      <p:pic>
        <p:nvPicPr>
          <p:cNvPr id="11" name="Bild 10" descr="H-Spektren.jpg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8" b="4757"/>
          <a:stretch/>
        </p:blipFill>
        <p:spPr>
          <a:xfrm>
            <a:off x="6876497" y="4623910"/>
            <a:ext cx="1976457" cy="735490"/>
          </a:xfrm>
          <a:prstGeom prst="rect">
            <a:avLst/>
          </a:prstGeom>
        </p:spPr>
      </p:pic>
      <p:pic>
        <p:nvPicPr>
          <p:cNvPr id="12" name="Bild 11" descr="H-serien.gif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83" y="4483847"/>
            <a:ext cx="1623511" cy="1324587"/>
          </a:xfrm>
          <a:prstGeom prst="rect">
            <a:avLst/>
          </a:prstGeom>
        </p:spPr>
      </p:pic>
      <p:pic>
        <p:nvPicPr>
          <p:cNvPr id="15" name="Bild 14" descr="LaserPrinzip.gif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902" y="323207"/>
            <a:ext cx="993910" cy="739061"/>
          </a:xfrm>
          <a:prstGeom prst="rect">
            <a:avLst/>
          </a:prstGeom>
        </p:spPr>
      </p:pic>
      <p:pic>
        <p:nvPicPr>
          <p:cNvPr id="16" name="Bild 15" descr="Laserschema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78" y="323207"/>
            <a:ext cx="1124963" cy="740226"/>
          </a:xfrm>
          <a:prstGeom prst="rect">
            <a:avLst/>
          </a:prstGeom>
        </p:spPr>
      </p:pic>
      <p:pic>
        <p:nvPicPr>
          <p:cNvPr id="17" name="Bild 16" descr="Franck_Hertz_E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8" y="2089522"/>
            <a:ext cx="2084611" cy="1020129"/>
          </a:xfrm>
          <a:prstGeom prst="rect">
            <a:avLst/>
          </a:prstGeom>
        </p:spPr>
      </p:pic>
      <p:pic>
        <p:nvPicPr>
          <p:cNvPr id="18" name="Bild 17" descr="röntgen-spectrum.gif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9"/>
          <a:stretch/>
        </p:blipFill>
        <p:spPr>
          <a:xfrm>
            <a:off x="7181425" y="5618320"/>
            <a:ext cx="1417024" cy="1134071"/>
          </a:xfrm>
          <a:prstGeom prst="rect">
            <a:avLst/>
          </a:prstGeom>
        </p:spPr>
      </p:pic>
      <p:pic>
        <p:nvPicPr>
          <p:cNvPr id="19" name="Bild 18" descr="he_ne01_atomeneraustausch_ver.gif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57" y="1176921"/>
            <a:ext cx="2175455" cy="1011029"/>
          </a:xfrm>
          <a:prstGeom prst="rect">
            <a:avLst/>
          </a:prstGeom>
        </p:spPr>
      </p:pic>
      <p:pic>
        <p:nvPicPr>
          <p:cNvPr id="20" name="Bild 19" descr="gasentladung.jpg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7" b="7103"/>
          <a:stretch/>
        </p:blipFill>
        <p:spPr>
          <a:xfrm>
            <a:off x="918436" y="298369"/>
            <a:ext cx="1332295" cy="616475"/>
          </a:xfrm>
          <a:prstGeom prst="rect">
            <a:avLst/>
          </a:prstGeom>
        </p:spPr>
      </p:pic>
      <p:pic>
        <p:nvPicPr>
          <p:cNvPr id="34" name="Bild 33" descr="Potenzialtopf2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8" y="4139062"/>
            <a:ext cx="1332294" cy="1233038"/>
          </a:xfrm>
          <a:prstGeom prst="rect">
            <a:avLst/>
          </a:prstGeom>
        </p:spPr>
      </p:pic>
      <p:graphicFrame>
        <p:nvGraphicFramePr>
          <p:cNvPr id="35" name="Objek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775819"/>
              </p:ext>
            </p:extLst>
          </p:nvPr>
        </p:nvGraphicFramePr>
        <p:xfrm>
          <a:off x="333375" y="5427663"/>
          <a:ext cx="863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" name="Equation" r:id="rId28" imgW="863600" imgH="266700" progId="Equation.DSMT4">
                  <p:embed/>
                </p:oleObj>
              </mc:Choice>
              <mc:Fallback>
                <p:oleObj name="Equation" r:id="rId28" imgW="8636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33375" y="5427663"/>
                        <a:ext cx="8636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k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091007"/>
              </p:ext>
            </p:extLst>
          </p:nvPr>
        </p:nvGraphicFramePr>
        <p:xfrm>
          <a:off x="204788" y="5588000"/>
          <a:ext cx="1168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" name="Equation" r:id="rId30" imgW="1168400" imgH="482600" progId="Equation.DSMT4">
                  <p:embed/>
                </p:oleObj>
              </mc:Choice>
              <mc:Fallback>
                <p:oleObj name="Equation" r:id="rId30" imgW="11684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04788" y="5588000"/>
                        <a:ext cx="1168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k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640343"/>
              </p:ext>
            </p:extLst>
          </p:nvPr>
        </p:nvGraphicFramePr>
        <p:xfrm>
          <a:off x="122238" y="5997575"/>
          <a:ext cx="1524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" name="Equation" r:id="rId32" imgW="1524000" imgH="495300" progId="Equation.DSMT4">
                  <p:embed/>
                </p:oleObj>
              </mc:Choice>
              <mc:Fallback>
                <p:oleObj name="Equation" r:id="rId32" imgW="15240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22238" y="5997575"/>
                        <a:ext cx="15240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k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417294"/>
              </p:ext>
            </p:extLst>
          </p:nvPr>
        </p:nvGraphicFramePr>
        <p:xfrm>
          <a:off x="312738" y="6369050"/>
          <a:ext cx="1143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" name="Equation" r:id="rId34" imgW="1143000" imgH="495300" progId="Equation.DSMT4">
                  <p:embed/>
                </p:oleObj>
              </mc:Choice>
              <mc:Fallback>
                <p:oleObj name="Equation" r:id="rId34" imgW="11430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312738" y="6369050"/>
                        <a:ext cx="11430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Bild 35" descr="einstein.jpg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894" y="2012839"/>
            <a:ext cx="491651" cy="485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2" name="Textfeld 61"/>
          <p:cNvSpPr txBox="1"/>
          <p:nvPr/>
        </p:nvSpPr>
        <p:spPr>
          <a:xfrm>
            <a:off x="1566362" y="6605215"/>
            <a:ext cx="29414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rgbClr val="FF0000"/>
                </a:solidFill>
                <a:latin typeface="Arial"/>
                <a:cs typeface="Arial"/>
              </a:rPr>
              <a:t>Achtung: Die UBR lässt im Atom keine Elektronenbahnen zu.</a:t>
            </a:r>
            <a:endParaRPr lang="de-DE" sz="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39" name="Bild 38" descr="Kennlinie.png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06" y="817051"/>
            <a:ext cx="979392" cy="955243"/>
          </a:xfrm>
          <a:prstGeom prst="rect">
            <a:avLst/>
          </a:prstGeom>
        </p:spPr>
      </p:pic>
      <p:pic>
        <p:nvPicPr>
          <p:cNvPr id="40" name="Bild 39" descr="SchaltzeichenLED.pn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01" y="146363"/>
            <a:ext cx="515383" cy="349652"/>
          </a:xfrm>
          <a:prstGeom prst="rect">
            <a:avLst/>
          </a:prstGeom>
        </p:spPr>
      </p:pic>
      <p:sp>
        <p:nvSpPr>
          <p:cNvPr id="65" name="Textfeld 64"/>
          <p:cNvSpPr txBox="1"/>
          <p:nvPr/>
        </p:nvSpPr>
        <p:spPr>
          <a:xfrm>
            <a:off x="3787299" y="817051"/>
            <a:ext cx="648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/>
                <a:cs typeface="Arial"/>
              </a:rPr>
              <a:t>Kennlinie</a:t>
            </a:r>
            <a:endParaRPr lang="de-DE" sz="800" dirty="0">
              <a:latin typeface="Arial"/>
              <a:cs typeface="Arial"/>
            </a:endParaRPr>
          </a:p>
        </p:txBody>
      </p:sp>
      <p:sp>
        <p:nvSpPr>
          <p:cNvPr id="152" name="Textfeld 151"/>
          <p:cNvSpPr txBox="1"/>
          <p:nvPr/>
        </p:nvSpPr>
        <p:spPr>
          <a:xfrm>
            <a:off x="2271334" y="1927044"/>
            <a:ext cx="100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>
                <a:latin typeface="Arial"/>
                <a:cs typeface="Arial"/>
              </a:rPr>
              <a:t>Fluoreszenz:</a:t>
            </a:r>
          </a:p>
          <a:p>
            <a:r>
              <a:rPr lang="de-DE" sz="800" dirty="0" smtClean="0">
                <a:latin typeface="Arial"/>
                <a:cs typeface="Arial"/>
              </a:rPr>
              <a:t>Nur solange</a:t>
            </a:r>
          </a:p>
          <a:p>
            <a:r>
              <a:rPr lang="de-DE" sz="800" dirty="0" smtClean="0">
                <a:latin typeface="Arial"/>
                <a:cs typeface="Arial"/>
              </a:rPr>
              <a:t>beleuchtet wird.</a:t>
            </a:r>
          </a:p>
        </p:txBody>
      </p:sp>
      <p:pic>
        <p:nvPicPr>
          <p:cNvPr id="41" name="Bild 40" descr="phosphoreszenz.jpg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13" y="2664921"/>
            <a:ext cx="787221" cy="729585"/>
          </a:xfrm>
          <a:prstGeom prst="rect">
            <a:avLst/>
          </a:prstGeom>
        </p:spPr>
      </p:pic>
      <p:sp>
        <p:nvSpPr>
          <p:cNvPr id="154" name="Rechteck 153"/>
          <p:cNvSpPr/>
          <p:nvPr/>
        </p:nvSpPr>
        <p:spPr>
          <a:xfrm>
            <a:off x="3359322" y="2932841"/>
            <a:ext cx="2393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LICHT-</a:t>
            </a:r>
            <a:endParaRPr lang="de-DE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2265676" y="2636128"/>
            <a:ext cx="109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>
                <a:latin typeface="Arial"/>
                <a:cs typeface="Arial"/>
              </a:rPr>
              <a:t>Phospho-</a:t>
            </a:r>
          </a:p>
          <a:p>
            <a:r>
              <a:rPr lang="de-DE" sz="800" b="1" dirty="0" smtClean="0">
                <a:latin typeface="Arial"/>
                <a:cs typeface="Arial"/>
              </a:rPr>
              <a:t>reszenz:</a:t>
            </a:r>
          </a:p>
          <a:p>
            <a:r>
              <a:rPr lang="de-DE" sz="800" dirty="0" smtClean="0">
                <a:latin typeface="Arial"/>
                <a:cs typeface="Arial"/>
              </a:rPr>
              <a:t>Nachleuchten</a:t>
            </a:r>
          </a:p>
          <a:p>
            <a:r>
              <a:rPr lang="de-DE" sz="800" dirty="0" smtClean="0">
                <a:latin typeface="Arial"/>
                <a:cs typeface="Arial"/>
              </a:rPr>
              <a:t>(Sekunden bis</a:t>
            </a:r>
          </a:p>
          <a:p>
            <a:r>
              <a:rPr lang="de-DE" sz="800" dirty="0" smtClean="0">
                <a:latin typeface="Arial"/>
                <a:cs typeface="Arial"/>
              </a:rPr>
              <a:t>Stunden)</a:t>
            </a:r>
            <a:endParaRPr lang="de-DE" sz="800" dirty="0">
              <a:latin typeface="Arial"/>
              <a:cs typeface="Arial"/>
            </a:endParaRPr>
          </a:p>
        </p:txBody>
      </p:sp>
      <p:pic>
        <p:nvPicPr>
          <p:cNvPr id="42" name="Bild 41" descr="fluoreszenz.jpg"/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43" b="17347"/>
          <a:stretch/>
        </p:blipFill>
        <p:spPr>
          <a:xfrm>
            <a:off x="3461648" y="1860959"/>
            <a:ext cx="920646" cy="791671"/>
          </a:xfrm>
          <a:prstGeom prst="rect">
            <a:avLst/>
          </a:prstGeom>
        </p:spPr>
      </p:pic>
      <p:sp>
        <p:nvSpPr>
          <p:cNvPr id="106" name="Textfeld 105"/>
          <p:cNvSpPr txBox="1"/>
          <p:nvPr/>
        </p:nvSpPr>
        <p:spPr>
          <a:xfrm>
            <a:off x="2358831" y="1716831"/>
            <a:ext cx="2197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/>
                <a:cs typeface="Arial"/>
              </a:rPr>
              <a:t>Lumineszenz: „kaltes Leuchten“</a:t>
            </a:r>
            <a:endParaRPr lang="de-DE" sz="1000" dirty="0">
              <a:latin typeface="Arial"/>
              <a:cs typeface="Arial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2358831" y="2328669"/>
            <a:ext cx="1392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rgbClr val="FF0000"/>
                </a:solidFill>
                <a:latin typeface="Arial"/>
                <a:cs typeface="Arial"/>
              </a:rPr>
              <a:t>Für beide Fälle gilt: </a:t>
            </a:r>
            <a:r>
              <a:rPr lang="de-DE" sz="800" i="1" dirty="0" smtClean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lang="de-DE" sz="800" dirty="0" smtClean="0">
                <a:solidFill>
                  <a:srgbClr val="FF0000"/>
                </a:solidFill>
                <a:latin typeface="Arial"/>
                <a:cs typeface="Arial"/>
              </a:rPr>
              <a:t>(emittiert) &lt; </a:t>
            </a:r>
            <a:r>
              <a:rPr lang="de-DE" sz="800" i="1" dirty="0" smtClean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lang="de-DE" sz="800" dirty="0" smtClean="0">
                <a:solidFill>
                  <a:srgbClr val="FF0000"/>
                </a:solidFill>
                <a:latin typeface="Arial"/>
                <a:cs typeface="Arial"/>
              </a:rPr>
              <a:t>(absorbiert)</a:t>
            </a:r>
          </a:p>
        </p:txBody>
      </p:sp>
      <p:pic>
        <p:nvPicPr>
          <p:cNvPr id="43" name="Bild 42" descr="weiße LED.gif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07" y="31507"/>
            <a:ext cx="979392" cy="750867"/>
          </a:xfrm>
          <a:prstGeom prst="rect">
            <a:avLst/>
          </a:prstGeom>
        </p:spPr>
      </p:pic>
      <p:sp>
        <p:nvSpPr>
          <p:cNvPr id="71" name="Textfeld 70"/>
          <p:cNvSpPr txBox="1"/>
          <p:nvPr/>
        </p:nvSpPr>
        <p:spPr>
          <a:xfrm>
            <a:off x="3787299" y="38641"/>
            <a:ext cx="8603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/>
                <a:cs typeface="Arial"/>
              </a:rPr>
              <a:t>„weiße“ LED</a:t>
            </a:r>
            <a:endParaRPr lang="de-DE" sz="800" dirty="0">
              <a:latin typeface="Arial"/>
              <a:cs typeface="Arial"/>
            </a:endParaRPr>
          </a:p>
        </p:txBody>
      </p:sp>
      <p:graphicFrame>
        <p:nvGraphicFramePr>
          <p:cNvPr id="72" name="Objek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25459"/>
              </p:ext>
            </p:extLst>
          </p:nvPr>
        </p:nvGraphicFramePr>
        <p:xfrm>
          <a:off x="619077" y="3121439"/>
          <a:ext cx="1257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" name="Equation" r:id="rId42" imgW="1257300" imgH="266700" progId="Equation.DSMT4">
                  <p:embed/>
                </p:oleObj>
              </mc:Choice>
              <mc:Fallback>
                <p:oleObj name="Equation" r:id="rId42" imgW="12573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619077" y="3121439"/>
                        <a:ext cx="12573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Bild 20" descr="AbsorptionEmission.gif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985" y="2573344"/>
            <a:ext cx="2100513" cy="718993"/>
          </a:xfrm>
          <a:prstGeom prst="rect">
            <a:avLst/>
          </a:prstGeom>
        </p:spPr>
      </p:pic>
      <p:pic>
        <p:nvPicPr>
          <p:cNvPr id="44" name="Bild 43" descr="Funktion-sparlampe.gif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21" y="1063433"/>
            <a:ext cx="1620092" cy="767816"/>
          </a:xfrm>
          <a:prstGeom prst="rect">
            <a:avLst/>
          </a:prstGeom>
        </p:spPr>
      </p:pic>
      <p:sp>
        <p:nvSpPr>
          <p:cNvPr id="74" name="Textfeld 73"/>
          <p:cNvSpPr txBox="1"/>
          <p:nvPr/>
        </p:nvSpPr>
        <p:spPr>
          <a:xfrm>
            <a:off x="89203" y="898609"/>
            <a:ext cx="2197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/>
                <a:cs typeface="Arial"/>
              </a:rPr>
              <a:t>Leuchtstoffröhre/Energiesparlampe</a:t>
            </a:r>
            <a:endParaRPr lang="de-DE" sz="800" dirty="0">
              <a:latin typeface="Arial"/>
              <a:cs typeface="Arial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446421" y="2824799"/>
            <a:ext cx="239253" cy="1720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6" name="Bild 45" descr="Stoßanregung.jpg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2" y="1120279"/>
            <a:ext cx="607119" cy="665991"/>
          </a:xfrm>
          <a:prstGeom prst="rect">
            <a:avLst/>
          </a:prstGeom>
        </p:spPr>
      </p:pic>
      <p:sp>
        <p:nvSpPr>
          <p:cNvPr id="78" name="Textfeld 77"/>
          <p:cNvSpPr txBox="1"/>
          <p:nvPr/>
        </p:nvSpPr>
        <p:spPr>
          <a:xfrm>
            <a:off x="-15886" y="1264009"/>
            <a:ext cx="628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/>
                <a:cs typeface="Arial"/>
              </a:rPr>
              <a:t>Stoß-</a:t>
            </a:r>
          </a:p>
          <a:p>
            <a:r>
              <a:rPr lang="de-DE" sz="800" dirty="0" smtClean="0">
                <a:latin typeface="Arial"/>
                <a:cs typeface="Arial"/>
              </a:rPr>
              <a:t>anregung</a:t>
            </a:r>
            <a:endParaRPr lang="de-DE" sz="800" dirty="0">
              <a:latin typeface="Arial"/>
              <a:cs typeface="Arial"/>
            </a:endParaRPr>
          </a:p>
        </p:txBody>
      </p:sp>
      <p:pic>
        <p:nvPicPr>
          <p:cNvPr id="47" name="Bild 46" descr="roentgenroehre1.gif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99" y="5524500"/>
            <a:ext cx="1631500" cy="1042055"/>
          </a:xfrm>
          <a:prstGeom prst="rect">
            <a:avLst/>
          </a:prstGeom>
        </p:spPr>
      </p:pic>
      <p:graphicFrame>
        <p:nvGraphicFramePr>
          <p:cNvPr id="80" name="Objek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04558"/>
              </p:ext>
            </p:extLst>
          </p:nvPr>
        </p:nvGraphicFramePr>
        <p:xfrm>
          <a:off x="4895425" y="6400800"/>
          <a:ext cx="2286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" name="Equation" r:id="rId48" imgW="2286000" imgH="482600" progId="Equation.DSMT4">
                  <p:embed/>
                </p:oleObj>
              </mc:Choice>
              <mc:Fallback>
                <p:oleObj name="Equation" r:id="rId48" imgW="22860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4895425" y="6400800"/>
                        <a:ext cx="2286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Gerade Verbindung mit Pfeil 51"/>
          <p:cNvCxnSpPr/>
          <p:nvPr/>
        </p:nvCxnSpPr>
        <p:spPr>
          <a:xfrm>
            <a:off x="6688016" y="6296453"/>
            <a:ext cx="736384" cy="356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 flipH="1">
            <a:off x="6492641" y="6296453"/>
            <a:ext cx="195375" cy="2701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Bild 54" descr="na-spektrum.jpg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11" y="4095345"/>
            <a:ext cx="2231474" cy="357036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1646238" y="5855313"/>
            <a:ext cx="2604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latin typeface="Arial"/>
                <a:cs typeface="Arial"/>
              </a:rPr>
              <a:t>Der Umlauf der Elektronen erfolgt nur </a:t>
            </a:r>
            <a:r>
              <a:rPr lang="de-DE" sz="800" dirty="0" smtClean="0">
                <a:latin typeface="Arial"/>
                <a:cs typeface="Arial"/>
              </a:rPr>
              <a:t>auf</a:t>
            </a:r>
          </a:p>
          <a:p>
            <a:r>
              <a:rPr lang="de-DE" sz="800" dirty="0" smtClean="0">
                <a:latin typeface="Arial"/>
                <a:cs typeface="Arial"/>
              </a:rPr>
              <a:t>festgelegten (= diskreten) </a:t>
            </a:r>
            <a:r>
              <a:rPr lang="de-DE" sz="800" dirty="0">
                <a:latin typeface="Arial"/>
                <a:cs typeface="Arial"/>
              </a:rPr>
              <a:t>Bahnen. Auf </a:t>
            </a:r>
            <a:r>
              <a:rPr lang="de-DE" sz="800" dirty="0" smtClean="0">
                <a:latin typeface="Arial"/>
                <a:cs typeface="Arial"/>
              </a:rPr>
              <a:t>diesen</a:t>
            </a:r>
          </a:p>
          <a:p>
            <a:r>
              <a:rPr lang="de-DE" sz="800" dirty="0" smtClean="0">
                <a:latin typeface="Arial"/>
                <a:cs typeface="Arial"/>
              </a:rPr>
              <a:t>Bahnen </a:t>
            </a:r>
            <a:r>
              <a:rPr lang="de-DE" sz="800" dirty="0">
                <a:latin typeface="Arial"/>
                <a:cs typeface="Arial"/>
              </a:rPr>
              <a:t>wird keine Energie abgestrahlt. </a:t>
            </a:r>
            <a:r>
              <a:rPr lang="de-DE" sz="800" dirty="0" smtClean="0">
                <a:latin typeface="Arial"/>
                <a:cs typeface="Arial"/>
              </a:rPr>
              <a:t>Die</a:t>
            </a:r>
          </a:p>
          <a:p>
            <a:r>
              <a:rPr lang="de-DE" sz="800" dirty="0" smtClean="0">
                <a:latin typeface="Arial"/>
                <a:cs typeface="Arial"/>
              </a:rPr>
              <a:t>Bahnen </a:t>
            </a:r>
            <a:r>
              <a:rPr lang="de-DE" sz="800" dirty="0">
                <a:latin typeface="Arial"/>
                <a:cs typeface="Arial"/>
              </a:rPr>
              <a:t>müssen die folgende Quantenbedingung erfüllen: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4026533" y="5697848"/>
            <a:ext cx="4479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>
                <a:latin typeface="Arial"/>
                <a:cs typeface="Arial"/>
              </a:rPr>
              <a:t>Bohr</a:t>
            </a:r>
            <a:endParaRPr lang="de-DE" sz="800" dirty="0">
              <a:latin typeface="Arial"/>
              <a:cs typeface="Arial"/>
            </a:endParaRPr>
          </a:p>
        </p:txBody>
      </p:sp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285828"/>
              </p:ext>
            </p:extLst>
          </p:nvPr>
        </p:nvGraphicFramePr>
        <p:xfrm>
          <a:off x="2158401" y="6369050"/>
          <a:ext cx="850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" name="Equation" r:id="rId51" imgW="850900" imgH="266700" progId="Equation.DSMT4">
                  <p:embed/>
                </p:oleObj>
              </mc:Choice>
              <mc:Fallback>
                <p:oleObj name="Equation" r:id="rId51" imgW="8509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2158401" y="6369050"/>
                        <a:ext cx="8509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extfeld 82"/>
          <p:cNvSpPr txBox="1"/>
          <p:nvPr/>
        </p:nvSpPr>
        <p:spPr>
          <a:xfrm>
            <a:off x="2992259" y="6331685"/>
            <a:ext cx="850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/>
                <a:cs typeface="Arial"/>
              </a:rPr>
              <a:t>(stehende Materiewelle)</a:t>
            </a:r>
            <a:endParaRPr lang="de-DE" sz="800" dirty="0">
              <a:latin typeface="Arial"/>
              <a:cs typeface="Arial"/>
            </a:endParaRPr>
          </a:p>
        </p:txBody>
      </p:sp>
      <p:sp>
        <p:nvSpPr>
          <p:cNvPr id="84" name="Rechteck 83"/>
          <p:cNvSpPr/>
          <p:nvPr/>
        </p:nvSpPr>
        <p:spPr>
          <a:xfrm>
            <a:off x="2042336" y="3581275"/>
            <a:ext cx="1085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 smtClean="0">
                <a:latin typeface="Arial"/>
                <a:cs typeface="Arial"/>
              </a:rPr>
              <a:t>Die Masse und</a:t>
            </a:r>
          </a:p>
          <a:p>
            <a:r>
              <a:rPr lang="de-DE" sz="800" dirty="0">
                <a:latin typeface="Arial"/>
                <a:cs typeface="Arial"/>
              </a:rPr>
              <a:t>d</a:t>
            </a:r>
            <a:r>
              <a:rPr lang="de-DE" sz="800" dirty="0" smtClean="0">
                <a:latin typeface="Arial"/>
                <a:cs typeface="Arial"/>
              </a:rPr>
              <a:t>ie positive La-dung des Atoms sind im Kern</a:t>
            </a:r>
          </a:p>
          <a:p>
            <a:r>
              <a:rPr lang="de-DE" sz="800" dirty="0" smtClean="0">
                <a:latin typeface="Arial"/>
                <a:cs typeface="Arial"/>
              </a:rPr>
              <a:t>konzentriert.</a:t>
            </a:r>
            <a:endParaRPr lang="de-DE" sz="800" dirty="0">
              <a:latin typeface="Arial"/>
              <a:cs typeface="Arial"/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6876497" y="1863104"/>
            <a:ext cx="29197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latin typeface="Arial"/>
                <a:cs typeface="Arial"/>
              </a:rPr>
              <a:t>Wechselwirkung Photon/</a:t>
            </a:r>
            <a:r>
              <a:rPr lang="de-DE" sz="1000" b="1" dirty="0">
                <a:latin typeface="Arial"/>
                <a:cs typeface="Arial"/>
              </a:rPr>
              <a:t>M</a:t>
            </a:r>
            <a:r>
              <a:rPr lang="de-DE" sz="1000" b="1" dirty="0" smtClean="0">
                <a:latin typeface="Arial"/>
                <a:cs typeface="Arial"/>
              </a:rPr>
              <a:t>aterie</a:t>
            </a:r>
            <a:endParaRPr lang="de-DE" sz="1000" b="1" dirty="0">
              <a:latin typeface="Arial"/>
              <a:cs typeface="Arial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7223013" y="5204580"/>
            <a:ext cx="1459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/>
                <a:cs typeface="Arial"/>
              </a:rPr>
              <a:t>Absorptionsspektrum</a:t>
            </a:r>
          </a:p>
          <a:p>
            <a:r>
              <a:rPr lang="de-DE" sz="800" dirty="0" smtClean="0">
                <a:latin typeface="Arial"/>
                <a:cs typeface="Arial"/>
              </a:rPr>
              <a:t>(Fraunhofersche Linien)</a:t>
            </a:r>
            <a:endParaRPr lang="de-DE" sz="800" dirty="0">
              <a:latin typeface="Arial"/>
              <a:cs typeface="Arial"/>
            </a:endParaRPr>
          </a:p>
        </p:txBody>
      </p:sp>
      <p:pic>
        <p:nvPicPr>
          <p:cNvPr id="87" name="Bild 86"/>
          <p:cNvPicPr/>
          <p:nvPr/>
        </p:nvPicPr>
        <p:blipFill rotWithShape="1"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9" t="16068" r="17287" b="13088"/>
          <a:stretch/>
        </p:blipFill>
        <p:spPr bwMode="auto">
          <a:xfrm>
            <a:off x="5472464" y="2444564"/>
            <a:ext cx="1199072" cy="9399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90" name="Textfeld 89"/>
          <p:cNvSpPr txBox="1"/>
          <p:nvPr/>
        </p:nvSpPr>
        <p:spPr>
          <a:xfrm>
            <a:off x="4617356" y="2240023"/>
            <a:ext cx="2175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/>
                <a:cs typeface="Arial"/>
              </a:rPr>
              <a:t>Das Laser-Prinzip erzeugt energiereiches, stark gerichtetes </a:t>
            </a:r>
            <a:r>
              <a:rPr lang="de-DE" sz="800" b="1" dirty="0" smtClean="0">
                <a:solidFill>
                  <a:srgbClr val="FF0000"/>
                </a:solidFill>
                <a:latin typeface="Arial"/>
                <a:cs typeface="Arial"/>
              </a:rPr>
              <a:t>kohärentes</a:t>
            </a:r>
            <a:r>
              <a:rPr lang="de-DE" sz="800" dirty="0" smtClean="0">
                <a:latin typeface="Arial"/>
                <a:cs typeface="Arial"/>
              </a:rPr>
              <a:t> Licht.</a:t>
            </a:r>
            <a:endParaRPr lang="de-DE" sz="800" dirty="0">
              <a:latin typeface="Arial"/>
              <a:cs typeface="Arial"/>
            </a:endParaRPr>
          </a:p>
        </p:txBody>
      </p:sp>
      <p:pic>
        <p:nvPicPr>
          <p:cNvPr id="23" name="Bild 22" descr="Glhlampenspektrum.jpg"/>
          <p:cNvPicPr>
            <a:picLocks noChangeAspect="1"/>
          </p:cNvPicPr>
          <p:nvPr/>
        </p:nvPicPr>
        <p:blipFill rotWithShape="1"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" b="7105"/>
          <a:stretch/>
        </p:blipFill>
        <p:spPr>
          <a:xfrm>
            <a:off x="7313751" y="3496703"/>
            <a:ext cx="1210291" cy="561047"/>
          </a:xfrm>
          <a:prstGeom prst="rect">
            <a:avLst/>
          </a:prstGeom>
        </p:spPr>
      </p:pic>
      <p:pic>
        <p:nvPicPr>
          <p:cNvPr id="49" name="Bild 48" descr="Resonanzfluoreszenz.png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09" y="474422"/>
            <a:ext cx="1762746" cy="127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10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Macintosh PowerPoint</Application>
  <PresentationFormat>Bildschirmpräsentation (4:3)</PresentationFormat>
  <Paragraphs>54</Paragraphs>
  <Slides>1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3" baseType="lpstr">
      <vt:lpstr>Office-Design</vt:lpstr>
      <vt:lpstr>Equation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Winfried Zemann</dc:creator>
  <cp:lastModifiedBy>Winfried Zemann</cp:lastModifiedBy>
  <cp:revision>307</cp:revision>
  <cp:lastPrinted>2015-02-05T12:04:45Z</cp:lastPrinted>
  <dcterms:created xsi:type="dcterms:W3CDTF">2013-11-30T12:57:01Z</dcterms:created>
  <dcterms:modified xsi:type="dcterms:W3CDTF">2015-02-05T12:13:43Z</dcterms:modified>
</cp:coreProperties>
</file>